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0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8938-77D9-531A-B554-08AB4FE7E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84C9D9-1AF5-29D3-D249-3FD76B47F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E339A-D3D5-262A-4A9E-95CC6F088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0EA98-65CA-4C6D-B98C-AEECBD18130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4D615-0C10-080E-08BC-0E17CDC9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9CAD0-F0FD-E9E5-59F7-66400FDA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7638-BC61-46BE-B310-373DAA852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4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5BA6-B76A-95A4-211D-A65904CE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04372-AE90-48C2-7AD1-E29704570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A777C-E410-355F-C607-380186F84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0EA98-65CA-4C6D-B98C-AEECBD18130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1E09E-85A3-20CC-7410-F722874F3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F725C-7CA7-7415-845D-9F8D1085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7638-BC61-46BE-B310-373DAA852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8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9D175C-A85C-C735-9ABA-42D8F8462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0FB61-DC85-3D69-1734-957AD1EA8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07D6D-285B-BC16-C5D7-8DE3A1CF3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0EA98-65CA-4C6D-B98C-AEECBD18130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3F6B1-CD0C-58BC-3665-9F3F9589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B620F-8DF9-44FE-15AA-99D55FB90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7638-BC61-46BE-B310-373DAA852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7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89871-66C4-19AA-CE2D-23D148BA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6B3FD-21EA-D795-7A44-43FE2F09B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E442C-350E-37D9-30FE-3B3B67712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0EA98-65CA-4C6D-B98C-AEECBD18130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9C3C9-CFC6-831B-3EC7-BF26D3B8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95044-F5BF-90E7-8C63-35ACC2F0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7638-BC61-46BE-B310-373DAA852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64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0A2F1-F289-574A-25EB-A932F0E4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8699E-D73B-25C7-33B6-0EA14954F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64628-B8EE-EC46-D78C-94A97A2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0EA98-65CA-4C6D-B98C-AEECBD18130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D7F9E-2355-5803-C551-75AD79E41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2049B-8BE9-6208-6050-277A079E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7638-BC61-46BE-B310-373DAA852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61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CFE9-964C-58D6-4B40-DA670F17A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46603-FACB-33A0-6A98-56CFFBE10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D85E7-40A8-447C-7F9A-568D52FD2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44AD4F-8C6D-D96B-9B21-B0ADAE1A5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0EA98-65CA-4C6D-B98C-AEECBD18130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2F000-9FD0-37FD-3FFA-65684D16F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182FD-8B17-C9DF-F873-849EC0D60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7638-BC61-46BE-B310-373DAA852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86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EC3F8-2617-00D8-13BA-6EF4EECA6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37525-C0AA-335B-D102-EFEE54863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AC59B-585E-101D-E790-78BBC7BDA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88D2F-7264-9F37-750C-128E983634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69D4A-23E9-4483-ADC9-D708FBF0A8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811B46-EBFF-0FF2-5551-E2A0A634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0EA98-65CA-4C6D-B98C-AEECBD18130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54C28-AB63-9E4A-6B5B-036CBE619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CA88CA-4611-E86E-1403-2667A1199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7638-BC61-46BE-B310-373DAA852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1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FF70-0381-248C-77FB-4202EBFC0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CD853-2825-8122-BF80-22752BD4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0EA98-65CA-4C6D-B98C-AEECBD18130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DB5BC-DD90-32BF-5D56-756AC142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A1238-11A8-866A-BC64-2329EA15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7638-BC61-46BE-B310-373DAA852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39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56F415-4E3D-E84F-668F-C1349D76D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0EA98-65CA-4C6D-B98C-AEECBD18130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5A463A-8F25-D809-D835-187D9C7BA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F7344-B891-02C8-A1B7-C9E55975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7638-BC61-46BE-B310-373DAA852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0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5D5B3-2DE9-C8B3-942C-E47F359F3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8A92E-FFF9-3552-5ACA-ACED80D4F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B8078-2FB2-11FD-406A-7DD3B944B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ECB81-FC7A-0235-3968-08BD01BC6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0EA98-65CA-4C6D-B98C-AEECBD18130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34E2E-E2C4-288F-06C3-4DDFFA279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87C45-B336-BBF7-F077-6F1E5264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7638-BC61-46BE-B310-373DAA852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4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EC136-6E66-DF87-FBCD-FDCB7EEDB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B536A0-81AC-5FD3-2EDC-415CB658E3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D05E8-6FCA-7162-7C29-2576A81A9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81D92-A995-AA8C-0EA4-16B201931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0EA98-65CA-4C6D-B98C-AEECBD18130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55F6E-7ACB-76B7-678C-449505C54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A8799-0416-DD83-BB4F-33F5E98E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7638-BC61-46BE-B310-373DAA852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1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36B79E-301F-D0F0-2618-9CB5D46FB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7943E-0D3C-1EA5-DA3F-859EAE22F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9F031-D4DD-5B32-93B6-B03820B50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90EA98-65CA-4C6D-B98C-AEECBD18130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84F0C-274A-C102-0E1E-EB1C394AA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25E7D-7903-9486-80D3-265ED731E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A97638-BC61-46BE-B310-373DAA852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6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17/06/relationships/model3d" Target="../media/model3d2.glb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18AF18-4E4E-1B18-C9BC-8618C6B062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889" r="-1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5006B-6FCB-AE2D-F917-F4B25F055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bg-BG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КВАНТОВА ФИЗИКА </a:t>
            </a:r>
            <a:endParaRPr lang="en-US" sz="11500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B5040-5321-39A9-6CD2-331DA8951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bg-BG" sz="3200" dirty="0"/>
              <a:t>От Виктор Михайлов и Костадин Хазуров 8в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9665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FAB85-FD55-F66A-6D1A-9D7BC9BCCA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1379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769F1-0FC5-F022-DA81-3E6BA854D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bg-BG">
                <a:solidFill>
                  <a:srgbClr val="FFFFFF"/>
                </a:solidFill>
              </a:rPr>
              <a:t>Роля на наблюдателя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69E4D-2BBE-ED5F-01B1-3A0BCC25A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>
                <a:solidFill>
                  <a:srgbClr val="FFFFFF"/>
                </a:solidFill>
              </a:rPr>
              <a:t>В квантовата физика самото наблюдение влияе на резултата.</a:t>
            </a:r>
            <a:br>
              <a:rPr lang="ru-RU">
                <a:solidFill>
                  <a:srgbClr val="FFFFFF"/>
                </a:solidFill>
              </a:rPr>
            </a:br>
            <a:r>
              <a:rPr lang="ru-RU">
                <a:solidFill>
                  <a:srgbClr val="FFFFFF"/>
                </a:solidFill>
              </a:rPr>
              <a:t>Частицата „избира“ състояние в момента на измерването.</a:t>
            </a:r>
            <a:br>
              <a:rPr lang="ru-RU">
                <a:solidFill>
                  <a:srgbClr val="FFFFFF"/>
                </a:solidFill>
              </a:rPr>
            </a:br>
            <a:r>
              <a:rPr lang="ru-RU">
                <a:solidFill>
                  <a:srgbClr val="FFFFFF"/>
                </a:solidFill>
              </a:rPr>
              <a:t>Това е напълно неприемливо за класическата физика, но доказано експериментално.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24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34C52-5129-C48B-E406-D01AFFB4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38DDE-C089-F6E6-DA1D-F20D7C0E6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ru-RU" sz="4000"/>
              <a:t>Сравнение – класическа и квантова физика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A5267-A575-D548-A838-0786D648E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bg-BG" sz="2000"/>
              <a:t>Класическа физика:</a:t>
            </a:r>
          </a:p>
          <a:p>
            <a:r>
              <a:rPr lang="bg-BG" sz="2000"/>
              <a:t>Точни резултати</a:t>
            </a:r>
          </a:p>
          <a:p>
            <a:r>
              <a:rPr lang="bg-BG" sz="2000"/>
              <a:t>Предсказуемост</a:t>
            </a:r>
          </a:p>
          <a:p>
            <a:r>
              <a:rPr lang="bg-BG" sz="2000"/>
              <a:t>Макросвет</a:t>
            </a:r>
          </a:p>
          <a:p>
            <a:r>
              <a:rPr lang="bg-BG" sz="2000"/>
              <a:t>Квантова физика:</a:t>
            </a:r>
          </a:p>
          <a:p>
            <a:r>
              <a:rPr lang="bg-BG" sz="2000"/>
              <a:t>Вероятности</a:t>
            </a:r>
          </a:p>
          <a:p>
            <a:r>
              <a:rPr lang="bg-BG" sz="2000"/>
              <a:t>Неопределеност</a:t>
            </a:r>
          </a:p>
          <a:p>
            <a:r>
              <a:rPr lang="bg-BG" sz="2000"/>
              <a:t>Микросвет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7538751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F11EB-CD6B-D9DF-B7E9-3172B912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016" y="905011"/>
            <a:ext cx="4589328" cy="1889135"/>
          </a:xfrm>
        </p:spPr>
        <p:txBody>
          <a:bodyPr anchor="b">
            <a:normAutofit/>
          </a:bodyPr>
          <a:lstStyle/>
          <a:p>
            <a:r>
              <a:rPr lang="bg-BG" sz="4800"/>
              <a:t>Експериментът с двойния процеп</a:t>
            </a:r>
            <a:endParaRPr lang="en-US" sz="4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EC87A-C113-CED2-A739-44317559C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07" y="1373990"/>
            <a:ext cx="5468347" cy="410126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F40A8-98AF-B6AC-C1BC-01169C346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7016" y="2965592"/>
            <a:ext cx="4589328" cy="2987397"/>
          </a:xfrm>
        </p:spPr>
        <p:txBody>
          <a:bodyPr>
            <a:normAutofit/>
          </a:bodyPr>
          <a:lstStyle/>
          <a:p>
            <a:r>
              <a:rPr lang="ru-RU" sz="1800"/>
              <a:t>Експериментът с двойния процеп е предложен от </a:t>
            </a:r>
            <a:r>
              <a:rPr lang="ru-RU" sz="1800" b="1"/>
              <a:t>Томас Йънг</a:t>
            </a:r>
            <a:r>
              <a:rPr lang="ru-RU" sz="1800"/>
              <a:t>.</a:t>
            </a:r>
            <a:br>
              <a:rPr lang="ru-RU" sz="1800"/>
            </a:br>
            <a:r>
              <a:rPr lang="ru-RU" sz="1800"/>
              <a:t>При него частици преминават през два тесни процепа.</a:t>
            </a:r>
            <a:br>
              <a:rPr lang="ru-RU" sz="1800"/>
            </a:br>
            <a:r>
              <a:rPr lang="ru-RU" sz="1800"/>
              <a:t>Без наблюдение те се държат като вълни.</a:t>
            </a:r>
            <a:br>
              <a:rPr lang="ru-RU" sz="1800"/>
            </a:br>
            <a:r>
              <a:rPr lang="ru-RU" sz="1800"/>
              <a:t>При наблюдение се държат като частици.</a:t>
            </a:r>
          </a:p>
          <a:p>
            <a:r>
              <a:rPr lang="ru-RU" sz="1800"/>
              <a:t>Това доказва, че в квантовата физика самото наблюдение влияе на резултата.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8512712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1" name="Rectangle 207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B6932-5CB4-8818-6533-EA5918742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ru-RU" sz="3600"/>
              <a:t>Къде се прилага квантовата физика</a:t>
            </a:r>
            <a:endParaRPr lang="en-US" sz="3600"/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899F6-BFD2-CCC7-0EF6-C8122A756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bg-BG" sz="1800"/>
              <a:t>Лазери</a:t>
            </a:r>
          </a:p>
          <a:p>
            <a:r>
              <a:rPr lang="bg-BG" sz="1800"/>
              <a:t>Полупроводници</a:t>
            </a:r>
          </a:p>
          <a:p>
            <a:r>
              <a:rPr lang="bg-BG" sz="1800"/>
              <a:t>Компютърни чипове</a:t>
            </a:r>
          </a:p>
          <a:p>
            <a:r>
              <a:rPr lang="bg-BG" sz="1800"/>
              <a:t>Медицинска техника</a:t>
            </a:r>
          </a:p>
          <a:p>
            <a:r>
              <a:rPr lang="bg-BG" sz="1800"/>
              <a:t>Квантови компютри</a:t>
            </a:r>
          </a:p>
          <a:p>
            <a:r>
              <a:rPr lang="ru-RU" sz="1800"/>
              <a:t>Без квантовата физика съвременните технологии не биха съществували.</a:t>
            </a:r>
            <a:endParaRPr lang="en-US" sz="1800"/>
          </a:p>
        </p:txBody>
      </p:sp>
      <p:sp>
        <p:nvSpPr>
          <p:cNvPr id="2073" name="Rectangle 207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Rectangle 207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Квантовата теория на полето « Бръсначът на Окам">
            <a:extLst>
              <a:ext uri="{FF2B5EF4-FFF2-40B4-BE49-F238E27FC236}">
                <a16:creationId xmlns:a16="http://schemas.microsoft.com/office/drawing/2014/main" id="{B7F88F99-DFC8-F98E-1A30-4B8C0F6B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8" y="2089927"/>
            <a:ext cx="5628018" cy="244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95089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BFF2F-9612-948F-26D5-D51C6736EA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29" r="-1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3147B-3218-F9B4-5059-127E1D385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bg-BG" sz="4000"/>
              <a:t>Значение на квантовата физика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F9ADC-6C06-C7AC-FD78-F232B01EB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/>
              <a:t>Квантовата физика променя начина, по който разбираме реалността.</a:t>
            </a:r>
            <a:br>
              <a:rPr lang="ru-RU" sz="2000"/>
            </a:br>
            <a:r>
              <a:rPr lang="ru-RU" sz="2000"/>
              <a:t>Тя показва, че светът не винаги е логичен и предсказуем.</a:t>
            </a:r>
            <a:br>
              <a:rPr lang="ru-RU" sz="2000"/>
            </a:br>
            <a:r>
              <a:rPr lang="ru-RU" sz="2000"/>
              <a:t>Въпреки това, тя е една от най-точните теории в науката.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35285082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BA148-4CD4-3EF8-7013-35C31CCC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787" y="1279114"/>
            <a:ext cx="5448730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Благодарим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ви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за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вниманието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!!!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miling Face With Sunglasses Emoji">
                <a:extLst>
                  <a:ext uri="{FF2B5EF4-FFF2-40B4-BE49-F238E27FC236}">
                    <a16:creationId xmlns:a16="http://schemas.microsoft.com/office/drawing/2014/main" id="{810192EE-E7AD-B087-408D-41F1449288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0513347"/>
                  </p:ext>
                </p:extLst>
              </p:nvPr>
            </p:nvGraphicFramePr>
            <p:xfrm>
              <a:off x="3154759" y="3667032"/>
              <a:ext cx="2941086" cy="28459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41086" cy="2845905"/>
                    </a:xfrm>
                    <a:prstGeom prst="rect">
                      <a:avLst/>
                    </a:prstGeom>
                  </am3d:spPr>
                  <am3d:camera>
                    <am3d:pos x="0" y="0" z="783341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884" d="1000000"/>
                    <am3d:preTrans dx="1832" dy="-16799170" dz="-1200816"/>
                    <am3d:scale>
                      <am3d:sx n="1000000" d="1000000"/>
                      <am3d:sy n="1000000" d="1000000"/>
                      <am3d:sz n="1000000" d="1000000"/>
                    </am3d:scale>
                    <am3d:rot ax="403507" ay="-32060" az="-37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634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miling Face With Sunglasses Emoji">
                <a:extLst>
                  <a:ext uri="{FF2B5EF4-FFF2-40B4-BE49-F238E27FC236}">
                    <a16:creationId xmlns:a16="http://schemas.microsoft.com/office/drawing/2014/main" id="{810192EE-E7AD-B087-408D-41F1449288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4759" y="3667032"/>
                <a:ext cx="2941086" cy="2845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humbs Up Emoji">
                <a:extLst>
                  <a:ext uri="{FF2B5EF4-FFF2-40B4-BE49-F238E27FC236}">
                    <a16:creationId xmlns:a16="http://schemas.microsoft.com/office/drawing/2014/main" id="{E0B82FB0-4393-86E5-AFA7-2EEBFC2849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5841223"/>
                  </p:ext>
                </p:extLst>
              </p:nvPr>
            </p:nvGraphicFramePr>
            <p:xfrm>
              <a:off x="6211645" y="3991252"/>
              <a:ext cx="2282373" cy="238791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82373" cy="2387918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824025" dy="-17929067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4565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humbs Up Emoji">
                <a:extLst>
                  <a:ext uri="{FF2B5EF4-FFF2-40B4-BE49-F238E27FC236}">
                    <a16:creationId xmlns:a16="http://schemas.microsoft.com/office/drawing/2014/main" id="{E0B82FB0-4393-86E5-AFA7-2EEBFC2849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1645" y="3991252"/>
                <a:ext cx="2282373" cy="23879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430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.0012"/>
                                          </p:val>
                                        </p:tav>
                                        <p:tav tm="2250">
                                          <p:val>
                                            <p:fltVal val="0.0098"/>
                                          </p:val>
                                        </p:tav>
                                        <p:tav tm="3370">
                                          <p:val>
                                            <p:fltVal val="0.033"/>
                                          </p:val>
                                        </p:tav>
                                        <p:tav tm="4490">
                                          <p:val>
                                            <p:fltVal val="0.0789"/>
                                          </p:val>
                                        </p:tav>
                                        <p:tav tm="5620">
                                          <p:val>
                                            <p:fltVal val="0.1548"/>
                                          </p:val>
                                        </p:tav>
                                        <p:tav tm="6740">
                                          <p:val>
                                            <p:fltVal val="0.267"/>
                                          </p:val>
                                        </p:tav>
                                        <p:tav tm="7870">
                                          <p:val>
                                            <p:fltVal val="0.4235"/>
                                          </p:val>
                                        </p:tav>
                                        <p:tav tm="8990">
                                          <p:val>
                                            <p:fltVal val="0.6337"/>
                                          </p:val>
                                        </p:tav>
                                        <p:tav tm="10110">
                                          <p:val>
                                            <p:fltVal val="0.9013"/>
                                          </p:val>
                                        </p:tav>
                                        <p:tav tm="11240">
                                          <p:val>
                                            <p:fltVal val="1.2353"/>
                                          </p:val>
                                        </p:tav>
                                        <p:tav tm="12360">
                                          <p:val>
                                            <p:fltVal val="1.647"/>
                                          </p:val>
                                        </p:tav>
                                        <p:tav tm="13480">
                                          <p:val>
                                            <p:fltVal val="2.0869"/>
                                          </p:val>
                                        </p:tav>
                                        <p:tav tm="14610">
                                          <p:val>
                                            <p:fltVal val="2.4538"/>
                                          </p:val>
                                        </p:tav>
                                        <p:tav tm="15730">
                                          <p:val>
                                            <p:fltVal val="2.7534"/>
                                          </p:val>
                                        </p:tav>
                                        <p:tav tm="16850">
                                          <p:val>
                                            <p:fltVal val="2.9876"/>
                                          </p:val>
                                        </p:tav>
                                        <p:tav tm="17980">
                                          <p:val>
                                            <p:fltVal val="3.1669"/>
                                          </p:val>
                                        </p:tav>
                                        <p:tav tm="19100">
                                          <p:val>
                                            <p:fltVal val="3.2996"/>
                                          </p:val>
                                        </p:tav>
                                        <p:tav tm="20220">
                                          <p:val>
                                            <p:fltVal val="3.3906"/>
                                          </p:val>
                                        </p:tav>
                                        <p:tav tm="21350">
                                          <p:val>
                                            <p:fltVal val="3.4488"/>
                                          </p:val>
                                        </p:tav>
                                        <p:tav tm="22470">
                                          <p:val>
                                            <p:fltVal val="3.4815"/>
                                          </p:val>
                                        </p:tav>
                                        <p:tav tm="23600">
                                          <p:val>
                                            <p:fltVal val="3.4961"/>
                                          </p:val>
                                        </p:tav>
                                        <p:tav tm="24720">
                                          <p:val>
                                            <p:fltVal val="3.4998"/>
                                          </p:val>
                                        </p:tav>
                                        <p:tav tm="25840">
                                          <p:val>
                                            <p:fltVal val="3.0301"/>
                                          </p:val>
                                        </p:tav>
                                        <p:tav tm="26970">
                                          <p:val>
                                            <p:fltVal val="0.9661"/>
                                          </p:val>
                                        </p:tav>
                                        <p:tav tm="28090">
                                          <p:val>
                                            <p:fltVal val="-2.1525"/>
                                          </p:val>
                                        </p:tav>
                                        <p:tav tm="29210">
                                          <p:val>
                                            <p:fltVal val="-6.1215"/>
                                          </p:val>
                                        </p:tav>
                                        <p:tav tm="30340">
                                          <p:val>
                                            <p:fltVal val="-10.8322"/>
                                          </p:val>
                                        </p:tav>
                                        <p:tav tm="31460">
                                          <p:val>
                                            <p:fltVal val="-16.2132"/>
                                          </p:val>
                                        </p:tav>
                                        <p:tav tm="32580">
                                          <p:val>
                                            <p:fltVal val="-22.2128"/>
                                          </p:val>
                                        </p:tav>
                                        <p:tav tm="33710">
                                          <p:val>
                                            <p:fltVal val="-28.7297"/>
                                          </p:val>
                                        </p:tav>
                                        <p:tav tm="34830">
                                          <p:val>
                                            <p:fltVal val="-35.8493"/>
                                          </p:val>
                                        </p:tav>
                                        <p:tav tm="35960">
                                          <p:val>
                                            <p:fltVal val="-43.4888"/>
                                          </p:val>
                                        </p:tav>
                                        <p:tav tm="37080">
                                          <p:val>
                                            <p:fltVal val="-51.6257"/>
                                          </p:val>
                                        </p:tav>
                                        <p:tav tm="38200">
                                          <p:val>
                                            <p:fltVal val="-60.2402"/>
                                          </p:val>
                                        </p:tav>
                                        <p:tav tm="39330">
                                          <p:val>
                                            <p:fltVal val="-69.3155"/>
                                          </p:val>
                                        </p:tav>
                                        <p:tav tm="40450">
                                          <p:val>
                                            <p:fltVal val="-78.8364"/>
                                          </p:val>
                                        </p:tav>
                                        <p:tav tm="41570">
                                          <p:val>
                                            <p:fltVal val="-88.6987"/>
                                          </p:val>
                                        </p:tav>
                                        <p:tav tm="42700">
                                          <p:val>
                                            <p:fltVal val="-99.0679"/>
                                          </p:val>
                                        </p:tav>
                                        <p:tav tm="43820">
                                          <p:val>
                                            <p:fltVal val="-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-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-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-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-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-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-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-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-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-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-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-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-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-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-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-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-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-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-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-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-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-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-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-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-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-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-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-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-363.345"/>
                                          </p:val>
                                        </p:tav>
                                        <p:tav tm="76400">
                                          <p:val>
                                            <p:fltVal val="-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-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-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-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-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-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-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-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-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-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-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-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-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-360"/>
                                          </p:val>
                                        </p:tav>
                                        <p:tav tm="92130">
                                          <p:val>
                                            <p:fltVal val="-360"/>
                                          </p:val>
                                        </p:tav>
                                        <p:tav tm="93260">
                                          <p:val>
                                            <p:fltVal val="-360"/>
                                          </p:val>
                                        </p:tav>
                                        <p:tav tm="94380">
                                          <p:val>
                                            <p:fltVal val="-360"/>
                                          </p:val>
                                        </p:tav>
                                        <p:tav tm="95510">
                                          <p:val>
                                            <p:fltVal val="-360"/>
                                          </p:val>
                                        </p:tav>
                                        <p:tav tm="96630">
                                          <p:val>
                                            <p:fltVal val="-360"/>
                                          </p:val>
                                        </p:tav>
                                        <p:tav tm="97750">
                                          <p:val>
                                            <p:fltVal val="-360"/>
                                          </p:val>
                                        </p:tav>
                                        <p:tav tm="98880">
                                          <p:val>
                                            <p:fltVal val="-360"/>
                                          </p:val>
                                        </p:tav>
                                        <p:tav tm="100000">
                                          <p:val>
                                            <p:fltVal val="-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mph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.0012"/>
                                          </p:val>
                                        </p:tav>
                                        <p:tav tm="2250">
                                          <p:val>
                                            <p:fltVal val="0.0098"/>
                                          </p:val>
                                        </p:tav>
                                        <p:tav tm="3370">
                                          <p:val>
                                            <p:fltVal val="0.033"/>
                                          </p:val>
                                        </p:tav>
                                        <p:tav tm="4490">
                                          <p:val>
                                            <p:fltVal val="0.0789"/>
                                          </p:val>
                                        </p:tav>
                                        <p:tav tm="5620">
                                          <p:val>
                                            <p:fltVal val="0.1548"/>
                                          </p:val>
                                        </p:tav>
                                        <p:tav tm="6740">
                                          <p:val>
                                            <p:fltVal val="0.267"/>
                                          </p:val>
                                        </p:tav>
                                        <p:tav tm="7870">
                                          <p:val>
                                            <p:fltVal val="0.4235"/>
                                          </p:val>
                                        </p:tav>
                                        <p:tav tm="8990">
                                          <p:val>
                                            <p:fltVal val="0.6337"/>
                                          </p:val>
                                        </p:tav>
                                        <p:tav tm="10110">
                                          <p:val>
                                            <p:fltVal val="0.9013"/>
                                          </p:val>
                                        </p:tav>
                                        <p:tav tm="11240">
                                          <p:val>
                                            <p:fltVal val="1.2353"/>
                                          </p:val>
                                        </p:tav>
                                        <p:tav tm="12360">
                                          <p:val>
                                            <p:fltVal val="1.647"/>
                                          </p:val>
                                        </p:tav>
                                        <p:tav tm="13480">
                                          <p:val>
                                            <p:fltVal val="2.0869"/>
                                          </p:val>
                                        </p:tav>
                                        <p:tav tm="14610">
                                          <p:val>
                                            <p:fltVal val="2.4538"/>
                                          </p:val>
                                        </p:tav>
                                        <p:tav tm="15730">
                                          <p:val>
                                            <p:fltVal val="2.7534"/>
                                          </p:val>
                                        </p:tav>
                                        <p:tav tm="16850">
                                          <p:val>
                                            <p:fltVal val="2.9876"/>
                                          </p:val>
                                        </p:tav>
                                        <p:tav tm="17980">
                                          <p:val>
                                            <p:fltVal val="3.1669"/>
                                          </p:val>
                                        </p:tav>
                                        <p:tav tm="19100">
                                          <p:val>
                                            <p:fltVal val="3.2996"/>
                                          </p:val>
                                        </p:tav>
                                        <p:tav tm="20220">
                                          <p:val>
                                            <p:fltVal val="3.3906"/>
                                          </p:val>
                                        </p:tav>
                                        <p:tav tm="21350">
                                          <p:val>
                                            <p:fltVal val="3.4488"/>
                                          </p:val>
                                        </p:tav>
                                        <p:tav tm="22470">
                                          <p:val>
                                            <p:fltVal val="3.4815"/>
                                          </p:val>
                                        </p:tav>
                                        <p:tav tm="23600">
                                          <p:val>
                                            <p:fltVal val="3.4961"/>
                                          </p:val>
                                        </p:tav>
                                        <p:tav tm="24720">
                                          <p:val>
                                            <p:fltVal val="3.4998"/>
                                          </p:val>
                                        </p:tav>
                                        <p:tav tm="25840">
                                          <p:val>
                                            <p:fltVal val="3.0301"/>
                                          </p:val>
                                        </p:tav>
                                        <p:tav tm="26970">
                                          <p:val>
                                            <p:fltVal val="0.9661"/>
                                          </p:val>
                                        </p:tav>
                                        <p:tav tm="28090">
                                          <p:val>
                                            <p:fltVal val="-2.1525"/>
                                          </p:val>
                                        </p:tav>
                                        <p:tav tm="29210">
                                          <p:val>
                                            <p:fltVal val="-6.1215"/>
                                          </p:val>
                                        </p:tav>
                                        <p:tav tm="30340">
                                          <p:val>
                                            <p:fltVal val="-10.8322"/>
                                          </p:val>
                                        </p:tav>
                                        <p:tav tm="31460">
                                          <p:val>
                                            <p:fltVal val="-16.2132"/>
                                          </p:val>
                                        </p:tav>
                                        <p:tav tm="32580">
                                          <p:val>
                                            <p:fltVal val="-22.2128"/>
                                          </p:val>
                                        </p:tav>
                                        <p:tav tm="33710">
                                          <p:val>
                                            <p:fltVal val="-28.7297"/>
                                          </p:val>
                                        </p:tav>
                                        <p:tav tm="34830">
                                          <p:val>
                                            <p:fltVal val="-35.8493"/>
                                          </p:val>
                                        </p:tav>
                                        <p:tav tm="35960">
                                          <p:val>
                                            <p:fltVal val="-43.4888"/>
                                          </p:val>
                                        </p:tav>
                                        <p:tav tm="37080">
                                          <p:val>
                                            <p:fltVal val="-51.6257"/>
                                          </p:val>
                                        </p:tav>
                                        <p:tav tm="38200">
                                          <p:val>
                                            <p:fltVal val="-60.2402"/>
                                          </p:val>
                                        </p:tav>
                                        <p:tav tm="39330">
                                          <p:val>
                                            <p:fltVal val="-69.3155"/>
                                          </p:val>
                                        </p:tav>
                                        <p:tav tm="40450">
                                          <p:val>
                                            <p:fltVal val="-78.8364"/>
                                          </p:val>
                                        </p:tav>
                                        <p:tav tm="41570">
                                          <p:val>
                                            <p:fltVal val="-88.6987"/>
                                          </p:val>
                                        </p:tav>
                                        <p:tav tm="42700">
                                          <p:val>
                                            <p:fltVal val="-99.0679"/>
                                          </p:val>
                                        </p:tav>
                                        <p:tav tm="43820">
                                          <p:val>
                                            <p:fltVal val="-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-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-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-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-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-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-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-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-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-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-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-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-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-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-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-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-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-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-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-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-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-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-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-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-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-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-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-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-363.345"/>
                                          </p:val>
                                        </p:tav>
                                        <p:tav tm="76400">
                                          <p:val>
                                            <p:fltVal val="-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-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-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-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-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-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-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-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-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-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-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-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-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-360"/>
                                          </p:val>
                                        </p:tav>
                                        <p:tav tm="92130">
                                          <p:val>
                                            <p:fltVal val="-360"/>
                                          </p:val>
                                        </p:tav>
                                        <p:tav tm="93260">
                                          <p:val>
                                            <p:fltVal val="-360"/>
                                          </p:val>
                                        </p:tav>
                                        <p:tav tm="94380">
                                          <p:val>
                                            <p:fltVal val="-360"/>
                                          </p:val>
                                        </p:tav>
                                        <p:tav tm="95510">
                                          <p:val>
                                            <p:fltVal val="-360"/>
                                          </p:val>
                                        </p:tav>
                                        <p:tav tm="96630">
                                          <p:val>
                                            <p:fltVal val="-360"/>
                                          </p:val>
                                        </p:tav>
                                        <p:tav tm="97750">
                                          <p:val>
                                            <p:fltVal val="-360"/>
                                          </p:val>
                                        </p:tav>
                                        <p:tav tm="98880">
                                          <p:val>
                                            <p:fltVal val="-360"/>
                                          </p:val>
                                        </p:tav>
                                        <p:tav tm="100000">
                                          <p:val>
                                            <p:fltVal val="-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35ECE-37D2-AF88-F2DC-59622831D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bg-BG" sz="4800"/>
              <a:t>Какво е класическа физика</a:t>
            </a:r>
            <a:endParaRPr lang="en-US" sz="4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DB9F0C-6022-0223-61B9-301CCB6D0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95" y="3216587"/>
            <a:ext cx="5150277" cy="2330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344E-2EB3-602A-1ED9-9C04C9707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429" y="2599509"/>
            <a:ext cx="4530898" cy="3639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000"/>
              <a:t>Класическата физика изучава движението и взаимодействието на телата в макросвета.</a:t>
            </a:r>
            <a:br>
              <a:rPr lang="ru-RU" sz="2000"/>
            </a:br>
            <a:r>
              <a:rPr lang="ru-RU" sz="2000"/>
              <a:t>Тя описва явленията чрез точни закони и формули.</a:t>
            </a:r>
            <a:br>
              <a:rPr lang="ru-RU" sz="2000"/>
            </a:br>
            <a:r>
              <a:rPr lang="ru-RU" sz="2000"/>
              <a:t>Според нея, ако знаем началните условия, можем точно да предвидим бъдещето на системата.</a:t>
            </a:r>
            <a:br>
              <a:rPr lang="ru-RU" sz="2000"/>
            </a:br>
            <a:r>
              <a:rPr lang="ru-RU" sz="2000"/>
              <a:t>Класическата физика работи отлично при обекти с големи размери.</a:t>
            </a:r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585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20887-FA9F-5DBF-F1EF-912FC62A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ru-RU" sz="4100"/>
              <a:t>Основни области на класическата физика</a:t>
            </a:r>
            <a:endParaRPr lang="en-US" sz="41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E088F-C620-3B7E-951D-4D47D4070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bg-BG" sz="2000"/>
              <a:t>Механика</a:t>
            </a:r>
          </a:p>
          <a:p>
            <a:r>
              <a:rPr lang="bg-BG" sz="2000"/>
              <a:t>Термодинамика</a:t>
            </a:r>
          </a:p>
          <a:p>
            <a:r>
              <a:rPr lang="bg-BG" sz="2000"/>
              <a:t>Оптика</a:t>
            </a:r>
          </a:p>
          <a:p>
            <a:r>
              <a:rPr lang="bg-BG" sz="2000"/>
              <a:t>Електричество и магнетизъм</a:t>
            </a:r>
          </a:p>
          <a:p>
            <a:pPr marL="0" indent="0">
              <a:buNone/>
            </a:pPr>
            <a:r>
              <a:rPr lang="ru-RU" sz="2000"/>
              <a:t>Тези области описват ежедневни явления като движение, топлина, светлина и електричен ток.</a:t>
            </a:r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70A3E-83D7-35A6-6FB6-D841ABDC3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195440"/>
            <a:ext cx="5150277" cy="22918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7061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0F012-C38A-DE11-B686-61409783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39" r="12992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559337-AB68-7A6D-8965-2BD87695A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bg-BG" sz="4000"/>
              <a:t>Представи в класическата физика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48DF3-84AC-9FD9-635C-D1FD6633E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2000" dirty="0"/>
              <a:t>Представи в класическата физика</a:t>
            </a:r>
          </a:p>
          <a:p>
            <a:r>
              <a:rPr lang="ru-RU" sz="2000" dirty="0"/>
              <a:t>  Частиците имат точно място и скорост</a:t>
            </a:r>
          </a:p>
          <a:p>
            <a:r>
              <a:rPr lang="bg-BG" sz="2000" dirty="0"/>
              <a:t>  Явленията са непрекъснати</a:t>
            </a:r>
          </a:p>
          <a:p>
            <a:r>
              <a:rPr lang="ru-RU" sz="2000" dirty="0"/>
              <a:t>  Наблюдението не влияе на резултата</a:t>
            </a:r>
          </a:p>
          <a:p>
            <a:pPr marL="0" indent="0">
              <a:buNone/>
            </a:pPr>
            <a:r>
              <a:rPr lang="ru-RU" sz="2000" dirty="0"/>
              <a:t>Светът се разглежда като подредена и предсказуема система.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181472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16056-56AB-0901-DC86-6A8C6FF5C5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D7F34-DF1C-6155-BC2D-F0171AA6F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bg-BG" sz="4000"/>
              <a:t>Ограничения на класическата физика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A395B-3DCC-BF5A-BC77-5236C3691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/>
              <a:t>Класическата физика не може да обясни:</a:t>
            </a:r>
          </a:p>
          <a:p>
            <a:r>
              <a:rPr lang="ru-RU" sz="2000"/>
              <a:t>Излъчването на абсолютно черно тяло</a:t>
            </a:r>
          </a:p>
          <a:p>
            <a:r>
              <a:rPr lang="bg-BG" sz="2000"/>
              <a:t>Фотоелектричния ефект</a:t>
            </a:r>
          </a:p>
          <a:p>
            <a:r>
              <a:rPr lang="bg-BG" sz="2000"/>
              <a:t>Поведението на атомите</a:t>
            </a:r>
          </a:p>
          <a:p>
            <a:pPr marL="0" indent="0">
              <a:buNone/>
            </a:pPr>
            <a:r>
              <a:rPr lang="ru-RU" sz="2000"/>
              <a:t>Тези проблеми показват, че са нужни нови закони.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5403003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5E55B-5EF9-0711-ED15-482899B29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23729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26073-AD70-F1AC-63B8-21AF16B3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bg-BG" sz="8000">
                <a:ln w="22225">
                  <a:solidFill>
                    <a:srgbClr val="FFFFFF"/>
                  </a:solidFill>
                </a:ln>
                <a:noFill/>
              </a:rPr>
              <a:t>Как възниква квантовата физика</a:t>
            </a:r>
            <a:endParaRPr lang="en-US" sz="8000">
              <a:ln w="22225">
                <a:solidFill>
                  <a:srgbClr val="FFFFFF"/>
                </a:solidFill>
              </a:ln>
              <a:noFill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92079-C88F-D619-D9CA-8DD105115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000">
                <a:solidFill>
                  <a:srgbClr val="FFFFFF"/>
                </a:solidFill>
              </a:rPr>
              <a:t>Квантовата физика се появява в началото на XX век.</a:t>
            </a:r>
            <a:br>
              <a:rPr lang="ru-RU" sz="2000">
                <a:solidFill>
                  <a:srgbClr val="FFFFFF"/>
                </a:solidFill>
              </a:rPr>
            </a:br>
            <a:r>
              <a:rPr lang="ru-RU" sz="2000">
                <a:solidFill>
                  <a:srgbClr val="FFFFFF"/>
                </a:solidFill>
              </a:rPr>
              <a:t>Тя се развива благодарение на учени като </a:t>
            </a:r>
            <a:r>
              <a:rPr lang="ru-RU" sz="2000" b="1">
                <a:solidFill>
                  <a:srgbClr val="FFFFFF"/>
                </a:solidFill>
              </a:rPr>
              <a:t>Макс Планк</a:t>
            </a:r>
            <a:r>
              <a:rPr lang="ru-RU" sz="2000">
                <a:solidFill>
                  <a:srgbClr val="FFFFFF"/>
                </a:solidFill>
              </a:rPr>
              <a:t>, </a:t>
            </a:r>
            <a:r>
              <a:rPr lang="ru-RU" sz="2000" b="1">
                <a:solidFill>
                  <a:srgbClr val="FFFFFF"/>
                </a:solidFill>
              </a:rPr>
              <a:t>Алберт Айнщайн</a:t>
            </a:r>
            <a:r>
              <a:rPr lang="ru-RU" sz="2000">
                <a:solidFill>
                  <a:srgbClr val="FFFFFF"/>
                </a:solidFill>
              </a:rPr>
              <a:t> и </a:t>
            </a:r>
            <a:r>
              <a:rPr lang="ru-RU" sz="2000" b="1">
                <a:solidFill>
                  <a:srgbClr val="FFFFFF"/>
                </a:solidFill>
              </a:rPr>
              <a:t>Нилс Бор</a:t>
            </a:r>
            <a:r>
              <a:rPr lang="ru-RU" sz="2000">
                <a:solidFill>
                  <a:srgbClr val="FFFFFF"/>
                </a:solidFill>
              </a:rPr>
              <a:t>.</a:t>
            </a:r>
            <a:br>
              <a:rPr lang="ru-RU" sz="2000">
                <a:solidFill>
                  <a:srgbClr val="FFFFFF"/>
                </a:solidFill>
              </a:rPr>
            </a:br>
            <a:r>
              <a:rPr lang="ru-RU" sz="2000">
                <a:solidFill>
                  <a:srgbClr val="FFFFFF"/>
                </a:solidFill>
              </a:rPr>
              <a:t>Те откриват, че енергията не се предава непрекъснато, а на малки порции – кванти.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806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C8B08-18EF-1E3A-83AF-7AD1F4568E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09" b="5400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25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0D366F-455D-4298-97E9-89785ADAE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25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13C66-3134-168E-951D-5173243FE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1086" y="2524343"/>
            <a:ext cx="4458446" cy="3132654"/>
          </a:xfrm>
        </p:spPr>
        <p:txBody>
          <a:bodyPr anchor="ctr">
            <a:normAutofit/>
          </a:bodyPr>
          <a:lstStyle/>
          <a:p>
            <a:r>
              <a:rPr lang="ru-RU" sz="2000"/>
              <a:t>Квантовата физика изучава света на много малките частици – атоми и елементарни частици.</a:t>
            </a:r>
            <a:br>
              <a:rPr lang="ru-RU" sz="2000"/>
            </a:br>
            <a:r>
              <a:rPr lang="ru-RU" sz="2000"/>
              <a:t>Тя показва, че на микроскопично ниво природата се държи по различен начин.</a:t>
            </a:r>
            <a:br>
              <a:rPr lang="ru-RU" sz="2000"/>
            </a:br>
            <a:r>
              <a:rPr lang="ru-RU" sz="2000"/>
              <a:t>Резултатите често са вероятностни, а не напълно точни.</a:t>
            </a:r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DD984-E8AB-D88E-6194-44BABC23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28" y="1071350"/>
            <a:ext cx="4775162" cy="1242924"/>
          </a:xfrm>
        </p:spPr>
        <p:txBody>
          <a:bodyPr>
            <a:normAutofit/>
          </a:bodyPr>
          <a:lstStyle/>
          <a:p>
            <a:pPr algn="ctr"/>
            <a:r>
              <a:rPr lang="bg-BG" sz="3600"/>
              <a:t>Какво е квантова физика</a:t>
            </a:r>
            <a:endParaRPr lang="en-US" sz="360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434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2987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D1A6AB-81DE-ED55-D13B-B484B30F3E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F2C27E-E1AD-0651-94AC-63641232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71570"/>
            <a:ext cx="5155261" cy="4072044"/>
          </a:xfrm>
        </p:spPr>
        <p:txBody>
          <a:bodyPr anchor="t">
            <a:normAutofit/>
          </a:bodyPr>
          <a:lstStyle/>
          <a:p>
            <a:r>
              <a:rPr lang="bg-BG">
                <a:solidFill>
                  <a:srgbClr val="FFFFFF"/>
                </a:solidFill>
              </a:rPr>
              <a:t>Вълново-частичен дуализъм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CB621-8248-B35F-7430-2BE872C23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986" y="1671566"/>
            <a:ext cx="5170861" cy="4072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>
                <a:solidFill>
                  <a:srgbClr val="FFFFFF"/>
                </a:solidFill>
              </a:rPr>
              <a:t>В квантовата физика частиците могат да се държат:</a:t>
            </a:r>
          </a:p>
          <a:p>
            <a:r>
              <a:rPr lang="bg-BG" sz="2000">
                <a:solidFill>
                  <a:srgbClr val="FFFFFF"/>
                </a:solidFill>
              </a:rPr>
              <a:t>като частици</a:t>
            </a:r>
          </a:p>
          <a:p>
            <a:r>
              <a:rPr lang="bg-BG" sz="2000">
                <a:solidFill>
                  <a:srgbClr val="FFFFFF"/>
                </a:solidFill>
              </a:rPr>
              <a:t>като вълни</a:t>
            </a:r>
          </a:p>
          <a:p>
            <a:pPr marL="0" indent="0">
              <a:buNone/>
            </a:pPr>
            <a:r>
              <a:rPr lang="ru-RU" sz="2000">
                <a:solidFill>
                  <a:srgbClr val="FFFFFF"/>
                </a:solidFill>
              </a:rPr>
              <a:t>Например светлината понякога се държи като поток от частици (фотони), а понякога като вълна.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81897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7194F-89C4-AF7A-25F7-3457A4081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84" b="3910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25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0D366F-455D-4298-97E9-89785ADAE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25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D2328-3725-22C0-3568-44B6FDE92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1086" y="2524343"/>
            <a:ext cx="4458446" cy="313265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000"/>
              <a:t>Според принципа на неопределеността на </a:t>
            </a:r>
            <a:r>
              <a:rPr lang="ru-RU" sz="2000" b="1"/>
              <a:t>Вернер Хайзенберг</a:t>
            </a:r>
            <a:r>
              <a:rPr lang="ru-RU" sz="2000"/>
              <a:t>:</a:t>
            </a:r>
            <a:br>
              <a:rPr lang="ru-RU" sz="2000"/>
            </a:br>
            <a:r>
              <a:rPr lang="ru-RU" sz="2000"/>
              <a:t>Не може едновременно да се знае точно мястото и скоростта на една частица.</a:t>
            </a:r>
            <a:br>
              <a:rPr lang="ru-RU" sz="2000"/>
            </a:br>
            <a:r>
              <a:rPr lang="ru-RU" sz="2000"/>
              <a:t>Колкото по-точно знаем едното, толкова по-неопределено става другото.</a:t>
            </a:r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B5D17-D95C-080E-6807-CDAE681E5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28" y="1071350"/>
            <a:ext cx="4775162" cy="1242924"/>
          </a:xfrm>
        </p:spPr>
        <p:txBody>
          <a:bodyPr>
            <a:normAutofit/>
          </a:bodyPr>
          <a:lstStyle/>
          <a:p>
            <a:pPr algn="ctr"/>
            <a:r>
              <a:rPr lang="bg-BG" sz="3600"/>
              <a:t>Принцип на неопределеността</a:t>
            </a:r>
            <a:endParaRPr lang="en-US" sz="360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434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686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A1E07BD9736A4CB4D0732290651723" ma:contentTypeVersion="12" ma:contentTypeDescription="Create a new document." ma:contentTypeScope="" ma:versionID="88b8a464774fb242b543e3702d29307f">
  <xsd:schema xmlns:xsd="http://www.w3.org/2001/XMLSchema" xmlns:xs="http://www.w3.org/2001/XMLSchema" xmlns:p="http://schemas.microsoft.com/office/2006/metadata/properties" xmlns:ns3="d007028e-dc95-4661-be61-fc7677492aa2" targetNamespace="http://schemas.microsoft.com/office/2006/metadata/properties" ma:root="true" ma:fieldsID="5de902299ae2114f2ada73c970f8dc8c" ns3:_="">
    <xsd:import namespace="d007028e-dc95-4661-be61-fc7677492aa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07028e-dc95-4661-be61-fc7677492a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3D7056-9E2C-48D7-BBAE-C2E253ABE6F7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d007028e-dc95-4661-be61-fc7677492aa2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6775698-79BF-470E-AA86-7A998F3D3B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6026A7-F9A5-4B4D-919E-ABC38FBE88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07028e-dc95-4661-be61-fc7677492a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491</Words>
  <Application>Microsoft Office PowerPoint</Application>
  <PresentationFormat>Widescreen</PresentationFormat>
  <Paragraphs>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Office Theme</vt:lpstr>
      <vt:lpstr>КВАНТОВА ФИЗИКА </vt:lpstr>
      <vt:lpstr>Какво е класическа физика</vt:lpstr>
      <vt:lpstr>Основни области на класическата физика</vt:lpstr>
      <vt:lpstr>Представи в класическата физика</vt:lpstr>
      <vt:lpstr>Ограничения на класическата физика</vt:lpstr>
      <vt:lpstr>Как възниква квантовата физика</vt:lpstr>
      <vt:lpstr>Какво е квантова физика</vt:lpstr>
      <vt:lpstr>Вълново-частичен дуализъм</vt:lpstr>
      <vt:lpstr>Принцип на неопределеността</vt:lpstr>
      <vt:lpstr>Роля на наблюдателя</vt:lpstr>
      <vt:lpstr>Сравнение – класическа и квантова физика</vt:lpstr>
      <vt:lpstr>Експериментът с двойния процеп</vt:lpstr>
      <vt:lpstr>Къде се прилага квантовата физика</vt:lpstr>
      <vt:lpstr>Значение на квантовата физика</vt:lpstr>
      <vt:lpstr>Благодарим ви за вниманието!!!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Виктор М. Михайлов</dc:creator>
  <cp:lastModifiedBy>Виктор М. Михайлов</cp:lastModifiedBy>
  <cp:revision>1</cp:revision>
  <dcterms:created xsi:type="dcterms:W3CDTF">2026-01-22T13:06:00Z</dcterms:created>
  <dcterms:modified xsi:type="dcterms:W3CDTF">2026-01-22T14:06:41Z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0x010100CCA1E07BD9736A4CB4D0732290651723</vt:lpwstr>
  </property>
</Properties>
</file>